
<file path=[Content_Types].xml><?xml version="1.0" encoding="utf-8"?>
<Types xmlns="http://schemas.openxmlformats.org/package/2006/content-types">
  <Default Extension="png" ContentType="image/png"/>
  <Default Extension="wma" ContentType="audio/x-ms-wma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2" r:id="rId2"/>
    <p:sldId id="266" r:id="rId3"/>
    <p:sldId id="269" r:id="rId4"/>
    <p:sldId id="268" r:id="rId5"/>
    <p:sldId id="270" r:id="rId6"/>
    <p:sldId id="265" r:id="rId7"/>
    <p:sldId id="263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162" autoAdjust="0"/>
  </p:normalViewPr>
  <p:slideViewPr>
    <p:cSldViewPr snapToGrid="0">
      <p:cViewPr varScale="1">
        <p:scale>
          <a:sx n="71" d="100"/>
          <a:sy n="71" d="100"/>
        </p:scale>
        <p:origin x="133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CA242-37C1-488A-A4D3-36AD5B3C7D5E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9C334-6C67-4760-B3B3-E2747145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7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9C334-6C67-4760-B3B3-E274714522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4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6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8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84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0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0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6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6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760C2-2D08-451B-B226-F5256A292465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F1F7C-F664-4353-836A-F7F0F1B08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1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5" Type="http://schemas.openxmlformats.org/officeDocument/2006/relationships/image" Target="../media/image11.jp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5" Type="http://schemas.openxmlformats.org/officeDocument/2006/relationships/image" Target="../media/image12.jp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media4.wma"/><Relationship Id="rId7" Type="http://schemas.openxmlformats.org/officeDocument/2006/relationships/image" Target="../media/image4.png"/><Relationship Id="rId2" Type="http://schemas.microsoft.com/office/2007/relationships/media" Target="../media/media4.wma"/><Relationship Id="rId1" Type="http://schemas.openxmlformats.org/officeDocument/2006/relationships/tags" Target="../tags/tag12.xml"/><Relationship Id="rId6" Type="http://schemas.openxmlformats.org/officeDocument/2006/relationships/image" Target="../media/image13.jpg"/><Relationship Id="rId5" Type="http://schemas.openxmlformats.org/officeDocument/2006/relationships/image" Target="../media/image110.png"/><Relationship Id="rId4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wma"/><Relationship Id="rId2" Type="http://schemas.microsoft.com/office/2007/relationships/media" Target="../media/media1.wma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media2.wma"/><Relationship Id="rId2" Type="http://schemas.microsoft.com/office/2007/relationships/media" Target="../media/media2.wma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5.jp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media3.wma"/><Relationship Id="rId7" Type="http://schemas.openxmlformats.org/officeDocument/2006/relationships/image" Target="../media/image10.png"/><Relationship Id="rId2" Type="http://schemas.microsoft.com/office/2007/relationships/media" Target="../media/media3.wma"/><Relationship Id="rId1" Type="http://schemas.openxmlformats.org/officeDocument/2006/relationships/tags" Target="../tags/tag9.xml"/><Relationship Id="rId6" Type="http://schemas.openxmlformats.org/officeDocument/2006/relationships/image" Target="../media/image9.jpg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68728" y="918069"/>
            <a:ext cx="6858000" cy="3305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625" dirty="0">
                <a:solidFill>
                  <a:srgbClr val="FF0000"/>
                </a:solidFill>
              </a:rPr>
              <a:t>স্বাগতম</a:t>
            </a:r>
            <a:r>
              <a:rPr lang="bn-BD" sz="862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8625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660" y="2570735"/>
            <a:ext cx="1693069" cy="152161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5720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887"/>
    </mc:Choice>
    <mc:Fallback xmlns="">
      <p:transition advTm="138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1072" y="134471"/>
            <a:ext cx="7383658" cy="10156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/>
              <a:t>দলীয় </a:t>
            </a:r>
            <a:r>
              <a:rPr lang="bn-BD" sz="6000" dirty="0" smtClean="0"/>
              <a:t>কাজ</a:t>
            </a:r>
            <a:r>
              <a:rPr lang="en-US" sz="6000" dirty="0"/>
              <a:t> </a:t>
            </a:r>
            <a:r>
              <a:rPr lang="en-US" sz="6000" dirty="0" smtClean="0"/>
              <a:t>– </a:t>
            </a:r>
            <a:r>
              <a:rPr lang="bn-BD" sz="6000" dirty="0" smtClean="0"/>
              <a:t>১০ মিনিট 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52400" y="1150134"/>
                <a:ext cx="8465127" cy="2355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bn-BD" sz="3000" dirty="0">
                    <a:solidFill>
                      <a:schemeClr val="tx1"/>
                    </a:solidFill>
                  </a:rPr>
                  <a:t>১.সমকোণী ত্রিভুজের কোন বাহু কে কি বলে </a:t>
                </a:r>
                <a:r>
                  <a:rPr lang="bn-BD" sz="3000" dirty="0" smtClean="0">
                    <a:solidFill>
                      <a:schemeClr val="tx1"/>
                    </a:solidFill>
                  </a:rPr>
                  <a:t>?</a:t>
                </a:r>
              </a:p>
              <a:p>
                <a:endParaRPr lang="bn-BD" sz="3000" dirty="0">
                  <a:solidFill>
                    <a:schemeClr val="tx1"/>
                  </a:solidFill>
                </a:endParaRPr>
              </a:p>
              <a:p>
                <a:r>
                  <a:rPr lang="bn-BD" sz="3000" dirty="0">
                    <a:solidFill>
                      <a:schemeClr val="tx1"/>
                    </a:solidFill>
                  </a:rPr>
                  <a:t>২.চিত্রে &lt;</a:t>
                </a:r>
                <a:r>
                  <a:rPr lang="en-US" sz="3000" dirty="0">
                    <a:solidFill>
                      <a:schemeClr val="tx1"/>
                    </a:solidFill>
                  </a:rPr>
                  <a:t>B </a:t>
                </a:r>
                <a:r>
                  <a:rPr lang="bn-BD" sz="3000" dirty="0">
                    <a:solidFill>
                      <a:schemeClr val="tx1"/>
                    </a:solidFill>
                  </a:rPr>
                  <a:t>= কত </a:t>
                </a:r>
                <a:r>
                  <a:rPr lang="bn-BD" sz="3000" dirty="0" smtClean="0">
                    <a:solidFill>
                      <a:schemeClr val="tx1"/>
                    </a:solidFill>
                  </a:rPr>
                  <a:t>?</a:t>
                </a:r>
              </a:p>
              <a:p>
                <a:endParaRPr lang="en-US" sz="3000" dirty="0">
                  <a:solidFill>
                    <a:schemeClr val="tx1"/>
                  </a:solidFill>
                </a:endParaRPr>
              </a:p>
              <a:p>
                <a:r>
                  <a:rPr lang="bn-BD" sz="3000" dirty="0">
                    <a:solidFill>
                      <a:schemeClr val="tx1"/>
                    </a:solidFill>
                  </a:rPr>
                  <a:t>৩.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tx1"/>
                    </a:solidFill>
                  </a:rPr>
                  <a:t>=?</a:t>
                </a:r>
                <a:endParaRPr lang="bn-BD" sz="3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150134"/>
                <a:ext cx="8465127" cy="2355066"/>
              </a:xfrm>
              <a:prstGeom prst="rect">
                <a:avLst/>
              </a:prstGeom>
              <a:blipFill rotWithShape="0">
                <a:blip r:embed="rId4"/>
                <a:stretch>
                  <a:fillRect l="-1582" t="-3608" b="-8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118" y="4035192"/>
            <a:ext cx="3094627" cy="23179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571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9138">
        <p14:gallery dir="l"/>
      </p:transition>
    </mc:Choice>
    <mc:Fallback xmlns="">
      <p:transition spd="slow" advTm="913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9195" y="-215705"/>
            <a:ext cx="3981640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625" dirty="0" smtClean="0">
                <a:solidFill>
                  <a:srgbClr val="00B050"/>
                </a:solidFill>
              </a:rPr>
              <a:t>মুল্যায়ন</a:t>
            </a:r>
            <a:endParaRPr lang="en-US" sz="8625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680431" y="1828800"/>
                <a:ext cx="3889096" cy="210708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bn-BD" sz="36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১.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3600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sup>
                    </m:sSup>
                    <m:r>
                      <a:rPr lang="bn-BD" sz="360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3600" dirty="0" smtClean="0">
                  <a:solidFill>
                    <a:schemeClr val="accent6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endParaRPr lang="bn-BD" sz="3600" dirty="0">
                  <a:solidFill>
                    <a:srgbClr val="FFC000"/>
                  </a:solidFill>
                  <a:ea typeface="Cambria Math" panose="02040503050406030204" pitchFamily="18" charset="0"/>
                </a:endParaRPr>
              </a:p>
              <a:p>
                <a:r>
                  <a:rPr lang="bn-BD" sz="3000" dirty="0">
                    <a:solidFill>
                      <a:schemeClr val="tx1"/>
                    </a:solidFill>
                  </a:rPr>
                  <a:t>২. </a:t>
                </a:r>
                <a:r>
                  <a:rPr lang="en-US" sz="3000" dirty="0">
                    <a:solidFill>
                      <a:schemeClr val="tx1"/>
                    </a:solidFill>
                  </a:rPr>
                  <a:t>   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000" dirty="0">
                    <a:solidFill>
                      <a:schemeClr val="tx1"/>
                    </a:solidFill>
                  </a:rPr>
                  <a:t>=?</a:t>
                </a:r>
                <a:endParaRPr lang="bn-BD" sz="3000" dirty="0">
                  <a:solidFill>
                    <a:schemeClr val="tx1"/>
                  </a:solidFill>
                </a:endParaRPr>
              </a:p>
              <a:p>
                <a:pPr algn="ctr"/>
                <a:endParaRPr lang="en-US" sz="3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431" y="1828800"/>
                <a:ext cx="3889096" cy="2107083"/>
              </a:xfrm>
              <a:prstGeom prst="rect">
                <a:avLst/>
              </a:prstGeom>
              <a:blipFill rotWithShape="0">
                <a:blip r:embed="rId3"/>
                <a:stretch>
                  <a:fillRect l="-4688" t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29195" y="2974702"/>
                <a:ext cx="685444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7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i="1">
                              <a:latin typeface="Cambria Math" panose="02040503050406030204" pitchFamily="18" charset="0"/>
                            </a:rPr>
                            <m:t>𝐴𝐶</m:t>
                          </m:r>
                        </m:e>
                        <m:sup>
                          <m:r>
                            <a:rPr lang="en-US" sz="27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1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195" y="2974702"/>
                <a:ext cx="685444" cy="4154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091" y="4421764"/>
            <a:ext cx="2143125" cy="21431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96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6198">
        <p14:gallery dir="l"/>
      </p:transition>
    </mc:Choice>
    <mc:Fallback xmlns="">
      <p:transition spd="slow" advTm="619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6106" y="97739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>
                <a:solidFill>
                  <a:srgbClr val="00B0F0"/>
                </a:solidFill>
              </a:rPr>
              <a:t>বাড়ির কাজ </a:t>
            </a:r>
            <a:endParaRPr lang="en-US" sz="720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0" y="1390401"/>
                <a:ext cx="9399494" cy="138499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১ </a:t>
                </a:r>
                <a:r>
                  <a:rPr lang="bn-BD" dirty="0"/>
                  <a:t>.   </a:t>
                </a:r>
                <a:r>
                  <a:rPr lang="en-US" sz="3600" dirty="0"/>
                  <a:t>ABC </a:t>
                </a:r>
                <a:r>
                  <a:rPr lang="bn-BD" sz="3600" dirty="0"/>
                  <a:t>এর &lt;</a:t>
                </a:r>
                <a:r>
                  <a:rPr lang="en-US" sz="3600" dirty="0"/>
                  <a:t>C </a:t>
                </a:r>
                <a:r>
                  <a:rPr lang="bn-BD" sz="3600" dirty="0"/>
                  <a:t>স্থূলকোণ ,</a:t>
                </a:r>
                <a:r>
                  <a:rPr lang="en-US" sz="3600" dirty="0"/>
                  <a:t>AD,BC</a:t>
                </a:r>
                <a:r>
                  <a:rPr lang="bn-BD" sz="3600" dirty="0"/>
                  <a:t> এরউপর লম্ব।দেখা</a:t>
                </a:r>
                <a:r>
                  <a:rPr lang="bn-BD" sz="4800" dirty="0"/>
                  <a:t>ও</a:t>
                </a:r>
                <a:r>
                  <a:rPr lang="bn-BD" sz="3600" dirty="0"/>
                  <a:t> যে,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sz="3600" dirty="0"/>
                  <a:t> </a:t>
                </a:r>
                <a:r>
                  <a:rPr lang="en-US" sz="3600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/>
                  <a:t>+2BC.CD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90401"/>
                <a:ext cx="9399494" cy="1384995"/>
              </a:xfrm>
              <a:prstGeom prst="rect">
                <a:avLst/>
              </a:prstGeom>
              <a:blipFill rotWithShape="0">
                <a:blip r:embed="rId5"/>
                <a:stretch>
                  <a:fillRect l="-1946" t="-8370" b="-22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3402778" y="1945739"/>
            <a:ext cx="253219" cy="13716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555" y="3264221"/>
            <a:ext cx="1678781" cy="1535906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572500" y="5429250"/>
            <a:ext cx="457200" cy="457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031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7215">
        <p14:gallery dir="l"/>
      </p:transition>
    </mc:Choice>
    <mc:Fallback xmlns="">
      <p:transition spd="slow" advTm="7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649" y="1704407"/>
            <a:ext cx="4830374" cy="35398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2959286" y="1704407"/>
            <a:ext cx="5240740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625" dirty="0">
                <a:solidFill>
                  <a:srgbClr val="FFFF00"/>
                </a:solidFill>
              </a:rPr>
              <a:t>ধন্যবাদ</a:t>
            </a:r>
            <a:endParaRPr lang="en-US" sz="8625" dirty="0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513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8622">
        <p14:gallery dir="l"/>
      </p:transition>
    </mc:Choice>
    <mc:Fallback xmlns="">
      <p:transition spd="slow" advTm="862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583" y="4294865"/>
            <a:ext cx="1678781" cy="1535906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2071424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*মোঃ বদিউজ্জামান</a:t>
            </a:r>
            <a:endParaRPr lang="en-US" sz="3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*বাগবাড়ি </a:t>
            </a:r>
            <a:r>
              <a:rPr lang="bn-BD" sz="3000" dirty="0">
                <a:latin typeface="NikoshBAN" panose="02000000000000000000" pitchFamily="2" charset="0"/>
                <a:cs typeface="NikoshBAN" panose="02000000000000000000" pitchFamily="2" charset="0"/>
              </a:rPr>
              <a:t>মিয়াপুর দাখিল মাদ্রাসা</a:t>
            </a:r>
          </a:p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*সহকারি </a:t>
            </a:r>
            <a:r>
              <a:rPr lang="bn-BD" sz="30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 বি,এস,সি গনিত</a:t>
            </a:r>
          </a:p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*আই </a:t>
            </a:r>
            <a:r>
              <a:rPr lang="bn-BD" sz="3000" dirty="0">
                <a:latin typeface="NikoshBAN" panose="02000000000000000000" pitchFamily="2" charset="0"/>
                <a:cs typeface="NikoshBAN" panose="02000000000000000000" pitchFamily="2" charset="0"/>
              </a:rPr>
              <a:t>সি টি –প্রশিক্ষাথী</a:t>
            </a:r>
          </a:p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*আই </a:t>
            </a:r>
            <a:r>
              <a:rPr lang="bn-BD" sz="3000" dirty="0">
                <a:latin typeface="NikoshBAN" panose="02000000000000000000" pitchFamily="2" charset="0"/>
                <a:cs typeface="NikoshBAN" panose="02000000000000000000" pitchFamily="2" charset="0"/>
              </a:rPr>
              <a:t>ডি নং ০২</a:t>
            </a:r>
          </a:p>
          <a:p>
            <a:pPr marL="0" indent="0">
              <a:buNone/>
            </a:pPr>
            <a:r>
              <a:rPr lang="bn-BD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*গ্রুপ </a:t>
            </a:r>
            <a:r>
              <a:rPr lang="bn-BD" sz="3000" dirty="0">
                <a:latin typeface="NikoshBAN" panose="02000000000000000000" pitchFamily="2" charset="0"/>
                <a:cs typeface="NikoshBAN" panose="02000000000000000000" pitchFamily="2" charset="0"/>
              </a:rPr>
              <a:t>নং  ৪৫</a:t>
            </a:r>
          </a:p>
          <a:p>
            <a:endParaRPr lang="en-US" sz="3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431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6398">
        <p14:gallery dir="l"/>
      </p:transition>
    </mc:Choice>
    <mc:Fallback xmlns="">
      <p:transition spd="slow" advTm="639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818" y="3216211"/>
            <a:ext cx="2611741" cy="2089393"/>
          </a:xfrm>
          <a:prstGeom prst="rect">
            <a:avLst/>
          </a:prstGeom>
        </p:spPr>
      </p:pic>
      <p:pic>
        <p:nvPicPr>
          <p:cNvPr id="7" name="Audio 6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572500" y="5429250"/>
            <a:ext cx="457200" cy="4572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143000" y="1690689"/>
            <a:ext cx="7886700" cy="4351338"/>
          </a:xfrm>
        </p:spPr>
        <p:txBody>
          <a:bodyPr>
            <a:normAutofit/>
          </a:bodyPr>
          <a:lstStyle/>
          <a:p>
            <a:r>
              <a:rPr lang="bn-BD" sz="3300" dirty="0">
                <a:latin typeface="NikoshBAN" panose="02000000000000000000" pitchFamily="2" charset="0"/>
                <a:cs typeface="NikoshBAN" panose="02000000000000000000" pitchFamily="2" charset="0"/>
              </a:rPr>
              <a:t>নবম-দশম শ্রেনির সাধারণ গণিত</a:t>
            </a:r>
          </a:p>
          <a:p>
            <a:r>
              <a:rPr lang="bn-BD" sz="3300" dirty="0">
                <a:latin typeface="NikoshBAN" panose="02000000000000000000" pitchFamily="2" charset="0"/>
                <a:cs typeface="NikoshBAN" panose="02000000000000000000" pitchFamily="2" charset="0"/>
              </a:rPr>
              <a:t>বিষয় –জ্যামিতি</a:t>
            </a:r>
          </a:p>
          <a:p>
            <a:r>
              <a:rPr lang="bn-BD" sz="3300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অধ্যায়-৫ম </a:t>
            </a:r>
            <a:endParaRPr lang="en-US" sz="33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3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642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2044">
        <p14:gallery dir="l"/>
      </p:transition>
    </mc:Choice>
    <mc:Fallback xmlns="">
      <p:transition spd="slow" advTm="1204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2309 -0.05741 C 0.03056 -0.05741 0.1559 0.06134 0.1559 0.20764 C 0.1559 0.35393 0.03056 0.47315 -0.12309 0.47315 C -0.27674 0.47315 -0.40139 0.35393 -0.40139 0.20764 C -0.40139 0.06134 -0.27674 -0.05741 -0.12309 -0.05741 Z " pathEditMode="relative" rAng="0" ptsTypes="AA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2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2733542" y="2576579"/>
            <a:ext cx="3150567" cy="2453426"/>
          </a:xfrm>
          <a:prstGeom prst="rtTriangl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Box 7"/>
          <p:cNvSpPr txBox="1"/>
          <p:nvPr/>
        </p:nvSpPr>
        <p:spPr>
          <a:xfrm>
            <a:off x="2607972" y="2054985"/>
            <a:ext cx="3284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3909" y="4891506"/>
            <a:ext cx="4496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56290" y="4653298"/>
            <a:ext cx="801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67" y="1170699"/>
            <a:ext cx="1607344" cy="1600200"/>
          </a:xfrm>
          <a:prstGeom prst="rect">
            <a:avLst/>
          </a:prstGeom>
        </p:spPr>
      </p:pic>
      <p:pic>
        <p:nvPicPr>
          <p:cNvPr id="12" name="Audio 1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572500" y="5429250"/>
            <a:ext cx="457200" cy="4572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33542" y="475488"/>
            <a:ext cx="34965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পাঠ প্রস্তুতি 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574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1187">
        <p14:gallery dir="l"/>
      </p:transition>
    </mc:Choice>
    <mc:Fallback xmlns="">
      <p:transition spd="slow" advTm="1118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4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4" y="3944546"/>
            <a:ext cx="1963270" cy="262106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15153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/>
              <a:t>পীথাগোরাসের </a:t>
            </a:r>
            <a:r>
              <a:rPr lang="bn-BD" sz="3600" b="1" dirty="0" smtClean="0"/>
              <a:t>উপপাদ্য</a:t>
            </a:r>
            <a:r>
              <a:rPr lang="en-US" sz="3600" b="1" dirty="0" smtClean="0"/>
              <a:t> </a:t>
            </a:r>
            <a:r>
              <a:rPr lang="bn-BD" sz="3600" b="1" dirty="0" smtClean="0"/>
              <a:t>(২৩);একটি </a:t>
            </a:r>
            <a:r>
              <a:rPr lang="bn-BD" sz="3600" b="1" dirty="0"/>
              <a:t>সমকোণী ত্রিভুজের অতিভুজের উপর অঙ্কিত বর্গক্ষেত্রের ক্ষেত্রফল অপর দুই বাহুর উপর অঙ্কিত বর্গক্ষেত্রদ্বয়ের ক্ষেত্রফলের সমষ্টির সমান </a:t>
            </a:r>
            <a:r>
              <a:rPr lang="bn-BD" sz="3200" b="1" dirty="0"/>
              <a:t>।  </a:t>
            </a:r>
            <a:endParaRPr lang="en-US" sz="36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283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6647">
        <p14:gallery dir="l"/>
      </p:transition>
    </mc:Choice>
    <mc:Fallback xmlns="">
      <p:transition spd="slow" advTm="664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7187" y="857250"/>
            <a:ext cx="5226628" cy="96635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rgbClr val="FFFF00"/>
                </a:solidFill>
              </a:rPr>
              <a:t>শিখন ফল 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979" y="1771650"/>
            <a:ext cx="8276360" cy="240065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১.সমকোণী ত্রিভুজ </a:t>
            </a:r>
            <a:r>
              <a:rPr lang="bn-BD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কাকে বলে </a:t>
            </a:r>
            <a:r>
              <a:rPr lang="bn-BD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বলতে পারবে। </a:t>
            </a:r>
          </a:p>
          <a:p>
            <a:r>
              <a:rPr lang="bn-BD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২.সমকোণী ত্রিভুজের কোন বাহুকে কি বলে তা বলতে পারবে ।</a:t>
            </a:r>
          </a:p>
          <a:p>
            <a:r>
              <a:rPr lang="bn-BD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৩.সমকোণী ত্রিভুজের থেকে পীথাগোরাসের উপপাদ্য প্রমান করতে পারবে।</a:t>
            </a:r>
            <a:endParaRPr lang="en-US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122094" y="924790"/>
            <a:ext cx="1091045" cy="758537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5-Point Star 6"/>
          <p:cNvSpPr/>
          <p:nvPr/>
        </p:nvSpPr>
        <p:spPr>
          <a:xfrm>
            <a:off x="7211291" y="909205"/>
            <a:ext cx="711777" cy="862445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166" y="4413543"/>
            <a:ext cx="1978819" cy="13001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2749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9722">
        <p14:gallery dir="l"/>
      </p:transition>
    </mc:Choice>
    <mc:Fallback xmlns="">
      <p:transition spd="slow" advTm="972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2823" y="442283"/>
            <a:ext cx="4594224" cy="85408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950" dirty="0" smtClean="0"/>
              <a:t>উপস্থাপণ</a:t>
            </a:r>
            <a:endParaRPr lang="en-US" sz="4950" dirty="0"/>
          </a:p>
        </p:txBody>
      </p:sp>
      <p:sp>
        <p:nvSpPr>
          <p:cNvPr id="21" name="TextBox 20"/>
          <p:cNvSpPr txBox="1"/>
          <p:nvPr/>
        </p:nvSpPr>
        <p:spPr>
          <a:xfrm>
            <a:off x="228330" y="1562203"/>
            <a:ext cx="834321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/>
              <a:t>বিকল্প প্রমাণঃ </a:t>
            </a:r>
            <a:r>
              <a:rPr lang="bn-BD" sz="2400" dirty="0" smtClean="0"/>
              <a:t>পীথাগোরাসের উপপাদ্য </a:t>
            </a:r>
            <a:r>
              <a:rPr lang="bn-BD" sz="2400" dirty="0"/>
              <a:t>; একটি সমকোণী ত্রিভুজের অতিভুজের উপর অঙ্কিত </a:t>
            </a:r>
            <a:r>
              <a:rPr lang="bn-BD" sz="2400" dirty="0" smtClean="0"/>
              <a:t>বর্গক্ষেত্রের </a:t>
            </a:r>
            <a:r>
              <a:rPr lang="bn-BD" sz="2400" dirty="0"/>
              <a:t>ক্ষেত্রফল অপর দুই বাহুর উপর অঙ্কিত বর্গক্ষেত্রদ্বয়ের ক্ষেত্রফলের সমষ্টির সমান ।  </a:t>
            </a:r>
            <a:endParaRPr lang="en-US" sz="2400" dirty="0"/>
          </a:p>
        </p:txBody>
      </p:sp>
      <p:sp>
        <p:nvSpPr>
          <p:cNvPr id="3" name="Right Triangle 2"/>
          <p:cNvSpPr/>
          <p:nvPr/>
        </p:nvSpPr>
        <p:spPr>
          <a:xfrm rot="19396810">
            <a:off x="4356489" y="2506734"/>
            <a:ext cx="1232881" cy="1854278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/>
          <p:cNvSpPr txBox="1"/>
          <p:nvPr/>
        </p:nvSpPr>
        <p:spPr>
          <a:xfrm>
            <a:off x="4944773" y="4488451"/>
            <a:ext cx="23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2044" y="4390525"/>
            <a:ext cx="23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64377" y="2728123"/>
            <a:ext cx="24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2" name="Right Triangle 21"/>
          <p:cNvSpPr/>
          <p:nvPr/>
        </p:nvSpPr>
        <p:spPr>
          <a:xfrm>
            <a:off x="3924572" y="3064112"/>
            <a:ext cx="1090205" cy="1481498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Triangle 7"/>
          <p:cNvSpPr/>
          <p:nvPr/>
        </p:nvSpPr>
        <p:spPr>
          <a:xfrm rot="17054143">
            <a:off x="5062810" y="3774137"/>
            <a:ext cx="917762" cy="777821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11"/>
          <p:cNvSpPr txBox="1"/>
          <p:nvPr/>
        </p:nvSpPr>
        <p:spPr>
          <a:xfrm>
            <a:off x="5731977" y="4573898"/>
            <a:ext cx="23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9972" y="3437143"/>
            <a:ext cx="231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92488" y="3501816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9714" y="4342100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24037" y="4407110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36686" y="3588001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23595" y="3943352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92348" y="4193224"/>
            <a:ext cx="1004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5233695"/>
                <a:ext cx="9144000" cy="1021337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bn-BD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প্রমান করতে হবে যে 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2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sz="20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sz="2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             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অথ্যাৎ,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অঙ্কনঃ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বাহুকে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D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পর্যন্ত বধিত করি যেন,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BD=AC=b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হয়। </a:t>
                </a:r>
              </a:p>
              <a:p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D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বিন্দুতে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AD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রেখা অংশের উপর লম্বভাবে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DE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রেখাংশ আঁকি যেন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DE=AB=c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হয় ।</a:t>
                </a:r>
              </a:p>
              <a:p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C,E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ও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B,E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যোগ করি।</a:t>
                </a:r>
                <a:endParaRPr lang="bn-BD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প্রমানঃ এখন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ABC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ও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DEB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এ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AB=DE=c , AC=BD=b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এবং অন্তর্ভুক্ত &lt;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BAC  =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অন্তর্ভুক্ত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&lt;EDB.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endParaRPr lang="bn-BD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∆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ABC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4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~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</m:den>
                        </m:f>
                      </m:e>
                    </m:box>
                  </m:oMath>
                </a14:m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∆DAB</a:t>
                </a:r>
              </a:p>
              <a:p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BC=EB=a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এবং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&lt;BCA=&lt;EBD</a:t>
                </a:r>
                <a:endParaRPr lang="bn-BD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এখন যেহুতু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</a:t>
                </a:r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লম্ব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AD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এবং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ED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লম্ব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AD,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সুতরাং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CA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।।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ED.</a:t>
                </a:r>
                <a:endParaRPr lang="bn-BD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অতএব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,CADE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ত্রাপিজিয়ামার।</a:t>
                </a: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আবার &lt;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ABC+&lt;BCA=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এক সমকোণ ।</a:t>
                </a: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অতএব,&lt;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ABC+&lt;EBD=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এক সমকোণ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.</a:t>
                </a: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কিন্তু,&lt;</a:t>
                </a:r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ABC+&lt;CBE+&lt;EBD=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দুই সমকোণ</a:t>
                </a:r>
              </a:p>
              <a:p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&lt;</a:t>
                </a:r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CBE= =</a:t>
                </a:r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এক সমকোণ</a:t>
                </a:r>
                <a:endParaRPr lang="bn-BD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এখন,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CADE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ত্রাপিজিয়াম ক্ষেত্রের ক্ষেত্রফল =    ক্ষেত্র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CAB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এর ক্ষেত্রফল +   ক্ষেত্র 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CBE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ক্ষেত্রফল +  ক্ষেত্র</a:t>
                </a: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EBD </a:t>
                </a:r>
                <a:r>
                  <a:rPr lang="bn-BD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এর ক্ষেত্রফল </a:t>
                </a:r>
              </a:p>
              <a:p>
                <a14:m>
                  <m:oMath xmlns:m="http://schemas.openxmlformats.org/officeDocument/2006/math">
                    <m:sPre>
                      <m:sPre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sub>
                      <m:sup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sup>
                      <m:e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sPre>
                  </m:oMath>
                </a14:m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AD(AC+DE)=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bc+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bc</a:t>
                </a:r>
              </a:p>
              <a:p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(c+b)(b+c)=bc+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</a:p>
              <a:p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=bc+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bn-BD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+2bc+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)=bc+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bn-BD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+bc+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=bc+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bn-BD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বা,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Pre>
                      <m:sPrePr>
                        <m:ctrlPr>
                          <a:rPr lang="en-US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sub>
                      <m:sup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sup>
                      <m:e>
                        <m:r>
                          <a:rPr lang="bn-BD" sz="24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sPre>
                  </m:oMath>
                </a14:m>
                <a:r>
                  <a:rPr lang="en-US" sz="24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233695"/>
                <a:ext cx="9144000" cy="10213373"/>
              </a:xfrm>
              <a:prstGeom prst="rect">
                <a:avLst/>
              </a:prstGeom>
              <a:blipFill rotWithShape="0">
                <a:blip r:embed="rId3"/>
                <a:stretch>
                  <a:fillRect l="-1000" t="-478" r="-1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Isosceles Triangle 6"/>
          <p:cNvSpPr/>
          <p:nvPr/>
        </p:nvSpPr>
        <p:spPr>
          <a:xfrm>
            <a:off x="10412400" y="7373125"/>
            <a:ext cx="139903" cy="14119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Isosceles Triangle 26"/>
          <p:cNvSpPr/>
          <p:nvPr/>
        </p:nvSpPr>
        <p:spPr>
          <a:xfrm>
            <a:off x="10738960" y="7717681"/>
            <a:ext cx="139903" cy="14119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Isosceles Triangle 27"/>
          <p:cNvSpPr/>
          <p:nvPr/>
        </p:nvSpPr>
        <p:spPr>
          <a:xfrm>
            <a:off x="11131884" y="7081425"/>
            <a:ext cx="139903" cy="14119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79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2976">
        <p14:gallery dir="l"/>
      </p:transition>
    </mc:Choice>
    <mc:Fallback xmlns="">
      <p:transition spd="slow" advTm="2297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 animBg="1"/>
      <p:bldP spid="3" grpId="0" animBg="1"/>
      <p:bldP spid="22" grpId="0" animBg="1"/>
      <p:bldP spid="8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98" y="161082"/>
            <a:ext cx="6468035" cy="110799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300" dirty="0">
                <a:solidFill>
                  <a:srgbClr val="00B0F0"/>
                </a:solidFill>
              </a:rPr>
              <a:t>   একক কাজ </a:t>
            </a:r>
            <a:r>
              <a:rPr lang="bn-BD" sz="3300" dirty="0">
                <a:solidFill>
                  <a:srgbClr val="FF0000"/>
                </a:solidFill>
              </a:rPr>
              <a:t>-</a:t>
            </a:r>
            <a:r>
              <a:rPr lang="bn-BD" sz="3300" b="1" dirty="0">
                <a:solidFill>
                  <a:srgbClr val="FFFF00"/>
                </a:solidFill>
              </a:rPr>
              <a:t>সময়-৩মিনিট</a:t>
            </a:r>
            <a:r>
              <a:rPr lang="bn-BD" sz="33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bn-BD" sz="3300" dirty="0">
                <a:solidFill>
                  <a:srgbClr val="FF0000"/>
                </a:solidFill>
              </a:rPr>
              <a:t>         </a:t>
            </a:r>
            <a:endParaRPr lang="en-US" sz="3300" dirty="0">
              <a:solidFill>
                <a:srgbClr val="FF0000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flipH="1">
            <a:off x="2140179" y="1846096"/>
            <a:ext cx="1696156" cy="2109356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extBox 14"/>
          <p:cNvSpPr txBox="1"/>
          <p:nvPr/>
        </p:nvSpPr>
        <p:spPr>
          <a:xfrm>
            <a:off x="2501052" y="5091457"/>
            <a:ext cx="26231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50" dirty="0"/>
              <a:t> </a:t>
            </a:r>
            <a:endParaRPr lang="en-US" sz="1350" dirty="0"/>
          </a:p>
        </p:txBody>
      </p:sp>
      <p:sp>
        <p:nvSpPr>
          <p:cNvPr id="19" name="TextBox 18"/>
          <p:cNvSpPr txBox="1"/>
          <p:nvPr/>
        </p:nvSpPr>
        <p:spPr>
          <a:xfrm>
            <a:off x="1309485" y="4629792"/>
            <a:ext cx="3198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/>
              <a:t>চিত্র&lt;</a:t>
            </a:r>
            <a:r>
              <a:rPr lang="en-US" sz="2400" dirty="0"/>
              <a:t>ABC </a:t>
            </a:r>
            <a:r>
              <a:rPr lang="bn-BD" sz="2400" dirty="0"/>
              <a:t>কোন =কত ?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836335" y="1519622"/>
            <a:ext cx="6719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2836" y="3955452"/>
            <a:ext cx="42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15135" y="3863630"/>
            <a:ext cx="45008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C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488" y="4892372"/>
            <a:ext cx="3002089" cy="18710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464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109">
        <p14:gallery dir="l"/>
      </p:transition>
    </mc:Choice>
    <mc:Fallback xmlns="">
      <p:transition spd="slow" advTm="510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3851" y="1009266"/>
            <a:ext cx="488732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accent1">
                    <a:lumMod val="75000"/>
                  </a:schemeClr>
                </a:solidFill>
              </a:rPr>
              <a:t>জোড়ায় কাজ  ৫ মিনিট</a:t>
            </a:r>
            <a:endParaRPr 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56834" y="1991291"/>
            <a:ext cx="3854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 </a:t>
            </a:r>
            <a:r>
              <a:rPr lang="bn-BD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বাহু কে কি বলে ?</a:t>
            </a:r>
            <a:endParaRPr lang="en-US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88255" y="2837421"/>
                <a:ext cx="261962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𝐴𝐶𝐵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+&lt;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𝐵𝐴𝐶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bn-BD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কত</m:t>
                      </m:r>
                      <m:r>
                        <a:rPr lang="bn-BD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?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255" y="2837421"/>
                <a:ext cx="2619628" cy="276999"/>
              </a:xfrm>
              <a:prstGeom prst="rect">
                <a:avLst/>
              </a:prstGeom>
              <a:blipFill rotWithShape="0">
                <a:blip r:embed="rId5"/>
                <a:stretch>
                  <a:fillRect l="-1395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564784" y="1976416"/>
            <a:ext cx="106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চিত্র এ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36264" y="2763219"/>
            <a:ext cx="11204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100" dirty="0"/>
              <a:t>চিত্র এ</a:t>
            </a:r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168" y="2837421"/>
            <a:ext cx="1557338" cy="1650206"/>
          </a:xfrm>
          <a:prstGeom prst="rect">
            <a:avLst/>
          </a:prstGeom>
        </p:spPr>
      </p:pic>
      <p:sp>
        <p:nvSpPr>
          <p:cNvPr id="6" name="Right Triangle 5"/>
          <p:cNvSpPr/>
          <p:nvPr/>
        </p:nvSpPr>
        <p:spPr>
          <a:xfrm>
            <a:off x="7352179" y="1703730"/>
            <a:ext cx="1351430" cy="1452283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TextBox 8"/>
          <p:cNvSpPr txBox="1"/>
          <p:nvPr/>
        </p:nvSpPr>
        <p:spPr>
          <a:xfrm>
            <a:off x="7213740" y="1320889"/>
            <a:ext cx="4013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29845" y="3155634"/>
            <a:ext cx="383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42049" y="3155634"/>
            <a:ext cx="383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3740" y="3579364"/>
            <a:ext cx="1667390" cy="30008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350" dirty="0"/>
              <a:t>চিত্র- সমকোণী ত্রিভুজ</a:t>
            </a:r>
            <a:endParaRPr lang="en-US" sz="1350" dirty="0"/>
          </a:p>
        </p:txBody>
      </p:sp>
      <p:pic>
        <p:nvPicPr>
          <p:cNvPr id="15" name="Audio 14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572500" y="5429250"/>
            <a:ext cx="457200" cy="457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043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985">
        <p14:gallery dir="l"/>
      </p:transition>
    </mc:Choice>
    <mc:Fallback xmlns="">
      <p:transition spd="slow" advTm="598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3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2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7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2.7|2.2|2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2.6|0.6|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2.5|2.3|1.5|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8|1.7|1.6|3.1|2.8|2.6|4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2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1091</TotalTime>
  <Words>227</Words>
  <Application>Microsoft Office PowerPoint</Application>
  <PresentationFormat>On-screen Show (4:3)</PresentationFormat>
  <Paragraphs>87</Paragraphs>
  <Slides>13</Slides>
  <Notes>1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NikoshBAN</vt:lpstr>
      <vt:lpstr>Vrinda</vt:lpstr>
      <vt:lpstr>Office Theme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184</cp:revision>
  <dcterms:created xsi:type="dcterms:W3CDTF">2013-10-21T16:38:14Z</dcterms:created>
  <dcterms:modified xsi:type="dcterms:W3CDTF">2013-10-28T05:58:43Z</dcterms:modified>
</cp:coreProperties>
</file>